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9" r:id="rId2"/>
    <p:sldId id="406" r:id="rId3"/>
    <p:sldId id="381" r:id="rId4"/>
    <p:sldId id="400" r:id="rId5"/>
    <p:sldId id="402" r:id="rId6"/>
    <p:sldId id="412" r:id="rId7"/>
    <p:sldId id="413" r:id="rId8"/>
    <p:sldId id="414" r:id="rId9"/>
    <p:sldId id="408" r:id="rId10"/>
    <p:sldId id="394" r:id="rId11"/>
    <p:sldId id="410" r:id="rId12"/>
    <p:sldId id="411" r:id="rId13"/>
    <p:sldId id="393" r:id="rId14"/>
    <p:sldId id="395" r:id="rId15"/>
    <p:sldId id="388" r:id="rId16"/>
    <p:sldId id="390" r:id="rId17"/>
    <p:sldId id="415" r:id="rId18"/>
    <p:sldId id="409" r:id="rId19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FF"/>
    <a:srgbClr val="800000"/>
    <a:srgbClr val="006600"/>
    <a:srgbClr val="66FFFF"/>
    <a:srgbClr val="335A89"/>
    <a:srgbClr val="00FF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4" autoAdjust="0"/>
    <p:restoredTop sz="99000" autoAdjust="0"/>
  </p:normalViewPr>
  <p:slideViewPr>
    <p:cSldViewPr>
      <p:cViewPr varScale="1">
        <p:scale>
          <a:sx n="67" d="100"/>
          <a:sy n="67" d="100"/>
        </p:scale>
        <p:origin x="-1180" y="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62" y="-7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762E13-692A-4B83-AB2B-8155CE4BEDF2}" type="datetimeFigureOut">
              <a:rPr lang="ru-RU"/>
              <a:pPr>
                <a:defRPr/>
              </a:pPr>
              <a:t>07.06.2016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27C09B-F14E-4CC0-8AFF-13659D06F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773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D83459-05FA-4298-8025-FB3A3E611B10}" type="datetimeFigureOut">
              <a:rPr lang="ru-RU"/>
              <a:pPr>
                <a:defRPr/>
              </a:pPr>
              <a:t>07.06.2016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4" tIns="46497" rIns="92994" bIns="4649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60913"/>
            <a:ext cx="5510213" cy="4508500"/>
          </a:xfrm>
          <a:prstGeom prst="rect">
            <a:avLst/>
          </a:prstGeom>
        </p:spPr>
        <p:txBody>
          <a:bodyPr vert="horz" lIns="92994" tIns="46497" rIns="92994" bIns="4649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681CDA-2962-4657-AAF9-EB9D0C5504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189163"/>
            <a:ext cx="627062" cy="41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804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FF52C-74CC-4627-B025-935F7D1F27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62873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89E1B-F8CC-4E36-9BAB-C0B58BF112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76720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BCCDB-906A-46BE-8CE1-56EE85A33C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4515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6765-E4B8-46AE-868D-90A511F9A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988458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50A6-AC20-4211-844E-08F72946F8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46038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3D66-0809-42A3-ACE7-92EF0BF931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737684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1291-FE29-465D-8787-1DBC2B5E75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051008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66A5-C438-4D2D-B0EF-BF8B45BB60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00388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8423275" y="6665913"/>
            <a:ext cx="720725" cy="201612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solidFill>
                  <a:srgbClr val="FFFF00"/>
                </a:solidFill>
                <a:latin typeface="+mn-lt"/>
              </a:defRPr>
            </a:lvl1pPr>
          </a:lstStyle>
          <a:p>
            <a:pPr>
              <a:defRPr/>
            </a:pPr>
            <a:fld id="{D0050246-FB42-4D9C-83C0-B4700910DB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16477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3128-F3A1-41D0-B417-3D247DFA7D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180980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98F61-36FB-4CDB-A5CB-BFB5A65F1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13589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079500" indent="0">
              <a:defRPr/>
            </a:pPr>
            <a:r>
              <a:rPr lang="ru-RU" sz="700" dirty="0" smtClean="0">
                <a:solidFill>
                  <a:schemeClr val="bg1"/>
                </a:solidFill>
                <a:latin typeface="Arial" pitchFamily="34" charset="0"/>
              </a:rPr>
              <a:t>РАБОЧЕЕ</a:t>
            </a:r>
            <a:r>
              <a:rPr lang="ru-RU" sz="700" baseline="0" dirty="0" smtClean="0">
                <a:solidFill>
                  <a:schemeClr val="bg1"/>
                </a:solidFill>
                <a:latin typeface="Arial" pitchFamily="34" charset="0"/>
              </a:rPr>
              <a:t> СОВЕЩАНИЕ </a:t>
            </a:r>
            <a:r>
              <a:rPr lang="ru-RU" sz="7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ru-RU" sz="700" dirty="0" smtClean="0">
                <a:solidFill>
                  <a:srgbClr val="FFFF00"/>
                </a:solidFill>
                <a:cs typeface="Arial" charset="0"/>
              </a:rPr>
              <a:t>РЕГИОНАЛЬНЫЕ ОСОБЕННОСТИ СОСТОЯНИЯ И ЗАГРЯЗНЕНИЯ ОКРУЖАЮЩЕЙ СРЕДЫ</a:t>
            </a:r>
            <a:endParaRPr lang="ru-RU" sz="700" dirty="0" smtClean="0"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50" y="6680200"/>
            <a:ext cx="720725" cy="182563"/>
          </a:xfrm>
          <a:prstGeom prst="rect">
            <a:avLst/>
          </a:prstGeom>
        </p:spPr>
        <p:txBody>
          <a:bodyPr vert="horz" lIns="91440" tIns="0" rIns="91440" bIns="0" rtlCol="0" anchor="ctr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09FB02-AB19-415E-9217-8181331A4E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43276"/>
            <a:ext cx="432048" cy="270100"/>
          </a:xfrm>
          <a:prstGeom prst="roundRect">
            <a:avLst>
              <a:gd name="adj" fmla="val 16063"/>
            </a:avLst>
          </a:prstGeom>
          <a:solidFill>
            <a:srgbClr val="FFFFFF">
              <a:shade val="85000"/>
            </a:srgbClr>
          </a:solidFill>
          <a:ln w="6350">
            <a:solidFill>
              <a:schemeClr val="accent1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1" r:id="rId2"/>
    <p:sldLayoutId id="2147483920" r:id="rId3"/>
    <p:sldLayoutId id="2147483919" r:id="rId4"/>
    <p:sldLayoutId id="2147483918" r:id="rId5"/>
    <p:sldLayoutId id="2147483917" r:id="rId6"/>
    <p:sldLayoutId id="2147483923" r:id="rId7"/>
    <p:sldLayoutId id="2147483916" r:id="rId8"/>
    <p:sldLayoutId id="2147483915" r:id="rId9"/>
    <p:sldLayoutId id="2147483914" r:id="rId10"/>
    <p:sldLayoutId id="2147483913" r:id="rId11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50825" y="395288"/>
            <a:ext cx="8642350" cy="1162050"/>
          </a:xfrm>
          <a:prstGeom prst="roundRect">
            <a:avLst>
              <a:gd name="adj" fmla="val 10672"/>
            </a:avLst>
          </a:prstGeom>
          <a:noFill/>
          <a:ln w="31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309813"/>
            <a:ext cx="9144000" cy="1835027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360000" tIns="360000" rIns="360000" bIns="360000">
            <a:spAutoFit/>
          </a:bodyPr>
          <a:lstStyle>
            <a:lvl1pPr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65113" eaLnBrk="1" hangingPunct="1">
              <a:tabLst>
                <a:tab pos="361950" algn="l"/>
                <a:tab pos="5922963" algn="l"/>
                <a:tab pos="7356475" algn="l"/>
                <a:tab pos="8431213" algn="l"/>
              </a:tabLst>
              <a:defRPr/>
            </a:pP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СОСТОЯНИЕ И ПЕРСПЕКТИВЫ РАЗВИТИЯ </a:t>
            </a:r>
          </a:p>
          <a:p>
            <a:pPr marL="265113" eaLnBrk="1" hangingPunct="1">
              <a:tabLst>
                <a:tab pos="361950" algn="l"/>
                <a:tab pos="5922963" algn="l"/>
                <a:tab pos="7356475" algn="l"/>
                <a:tab pos="8431213" algn="l"/>
              </a:tabLst>
              <a:defRPr/>
            </a:pP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СИСТЕМЫ ГИДРОМЕТЕОРОЛОГИЧЕСКОГО </a:t>
            </a:r>
          </a:p>
          <a:p>
            <a:pPr marL="265113" eaLnBrk="1" hangingPunct="1">
              <a:tabLst>
                <a:tab pos="361950" algn="l"/>
                <a:tab pos="5922963" algn="l"/>
                <a:tab pos="7356475" algn="l"/>
                <a:tab pos="8431213" algn="l"/>
              </a:tabLst>
              <a:defRPr/>
            </a:pP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ОБЕСПЕЧЕНИЯ СЕЛЬСКОХОЗЯЙСТВЕННОГО </a:t>
            </a:r>
          </a:p>
          <a:p>
            <a:pPr marL="265113" eaLnBrk="1" hangingPunct="1">
              <a:tabLst>
                <a:tab pos="361950" algn="l"/>
                <a:tab pos="5922963" algn="l"/>
                <a:tab pos="7356475" algn="l"/>
                <a:tab pos="8431213" algn="l"/>
              </a:tabLst>
              <a:defRPr/>
            </a:pP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СТРАХОВАНИЯ С ГОСУДАРСТВЕННОЙ ПОДДЕРЖКОЙ</a:t>
            </a:r>
            <a:endParaRPr lang="ru-RU" altLang="ru-RU" dirty="0" smtClean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1979712" y="569913"/>
            <a:ext cx="676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100" b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РЕГИОНАЛЬНЫЕ ОСОБЕННОСТИ СОСТОЯНИЯ И ЗАГРЯЗНЕНИЯ ОКРУЖАЮЩЕЙ СРЕДЫ,</a:t>
            </a:r>
            <a:r>
              <a:rPr lang="ru-RU" altLang="ru-RU" sz="11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ru-RU" altLang="ru-RU" sz="1100" i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Рабочее совещание, посвященное 180-летию </a:t>
            </a:r>
            <a:r>
              <a:rPr lang="ru-RU" altLang="ru-RU" sz="1100" i="1" dirty="0" err="1" smtClean="0">
                <a:solidFill>
                  <a:srgbClr val="000099"/>
                </a:solidFill>
                <a:latin typeface="Arial" charset="0"/>
                <a:cs typeface="Arial" charset="0"/>
              </a:rPr>
              <a:t>Гидрометслужбы</a:t>
            </a:r>
            <a:r>
              <a:rPr lang="ru-RU" altLang="ru-RU" sz="1100" i="1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 </a:t>
            </a:r>
            <a:r>
              <a:rPr lang="ru-RU" altLang="ru-RU" sz="1100" i="1" dirty="0">
                <a:solidFill>
                  <a:srgbClr val="000099"/>
                </a:solidFill>
                <a:latin typeface="Arial" charset="0"/>
                <a:cs typeface="Arial" charset="0"/>
              </a:rPr>
              <a:t>Урала»</a:t>
            </a:r>
          </a:p>
        </p:txBody>
      </p:sp>
      <p:sp>
        <p:nvSpPr>
          <p:cNvPr id="3077" name="Прямоугольник 6"/>
          <p:cNvSpPr>
            <a:spLocks noChangeArrowheads="1"/>
          </p:cNvSpPr>
          <p:nvPr/>
        </p:nvSpPr>
        <p:spPr bwMode="auto">
          <a:xfrm>
            <a:off x="1979712" y="1196752"/>
            <a:ext cx="43910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7- 8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</a:rPr>
              <a:t>июня 2016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года</a:t>
            </a:r>
            <a:endParaRPr lang="ru-RU" altLang="ru-RU" sz="1200" b="1" dirty="0" smtClean="0">
              <a:solidFill>
                <a:srgbClr val="FF0000"/>
              </a:solidFill>
              <a:latin typeface="Arial" panose="020B0604020202020204" pitchFamily="34" charset="0"/>
              <a:ea typeface="Verdana" pitchFamily="34" charset="0"/>
            </a:endParaRPr>
          </a:p>
        </p:txBody>
      </p:sp>
      <p:sp>
        <p:nvSpPr>
          <p:cNvPr id="3078" name="Прямоугольник 13"/>
          <p:cNvSpPr>
            <a:spLocks noChangeArrowheads="1"/>
          </p:cNvSpPr>
          <p:nvPr/>
        </p:nvSpPr>
        <p:spPr bwMode="auto">
          <a:xfrm>
            <a:off x="1042988" y="4373563"/>
            <a:ext cx="325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3366"/>
                </a:solidFill>
                <a:latin typeface="Arial" pitchFamily="34" charset="0"/>
              </a:rPr>
              <a:t>ДОЛГИЙ-ТРАЧ </a:t>
            </a:r>
          </a:p>
          <a:p>
            <a:pPr algn="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400" dirty="0">
                <a:solidFill>
                  <a:srgbClr val="003366"/>
                </a:solidFill>
                <a:latin typeface="Arial" pitchFamily="34" charset="0"/>
              </a:rPr>
              <a:t>ВАЛЕРИЙ АНАТОЛЬЕВИЧ</a:t>
            </a:r>
          </a:p>
        </p:txBody>
      </p:sp>
      <p:sp>
        <p:nvSpPr>
          <p:cNvPr id="3079" name="Прямоугольник 14"/>
          <p:cNvSpPr>
            <a:spLocks noChangeArrowheads="1"/>
          </p:cNvSpPr>
          <p:nvPr/>
        </p:nvSpPr>
        <p:spPr bwMode="auto">
          <a:xfrm>
            <a:off x="4464050" y="4373563"/>
            <a:ext cx="34210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3366"/>
                </a:solidFill>
                <a:latin typeface="Arial" pitchFamily="34" charset="0"/>
              </a:rPr>
              <a:t>ВСЕРОССИЙСКИЙ НИИ СЕЛЬСКОХОЗЯЙСТВЕННОЙ </a:t>
            </a:r>
            <a:r>
              <a:rPr lang="ru-RU" altLang="ru-RU" sz="1400" dirty="0" smtClean="0">
                <a:solidFill>
                  <a:srgbClr val="003366"/>
                </a:solidFill>
                <a:latin typeface="Arial" pitchFamily="34" charset="0"/>
              </a:rPr>
              <a:t>МЕТЕОРОЛОГИИ</a:t>
            </a:r>
            <a:endParaRPr lang="ru-RU" altLang="ru-RU" sz="1400" dirty="0">
              <a:solidFill>
                <a:srgbClr val="003366"/>
              </a:solidFill>
              <a:latin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060848"/>
            <a:ext cx="223320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863C4-E3B4-475C-BF2D-AD895DE2BB7F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38" y="592138"/>
            <a:ext cx="122555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87338"/>
            <a:ext cx="9144000" cy="392112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180000" tIns="72000" rIns="180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ОПАСНОЕ ГИДРОМЕТЕОРОЛОГИЧЕСКОЕ (АГРОМЕТЕОРОЛОГИЧЕСКОЕ) ЯВЛЕНИЕ</a:t>
            </a:r>
            <a:endParaRPr lang="ru-RU" altLang="ru-RU" sz="1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123" name="Прямоугольник 1"/>
          <p:cNvSpPr>
            <a:spLocks noChangeArrowheads="1"/>
          </p:cNvSpPr>
          <p:nvPr/>
        </p:nvSpPr>
        <p:spPr bwMode="auto">
          <a:xfrm>
            <a:off x="899592" y="4221088"/>
            <a:ext cx="7632000" cy="197817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ts val="3000"/>
              </a:lnSpc>
              <a:defRPr/>
            </a:pP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Опасное агрометеорологическое явление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(ОАЯ): гидрометеорологическое явление или их сочетания, которые по </a:t>
            </a:r>
            <a:r>
              <a:rPr lang="ru-RU" alt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интенсивности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развития, </a:t>
            </a:r>
            <a:r>
              <a:rPr lang="ru-RU" alt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продолжительности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или </a:t>
            </a:r>
            <a:r>
              <a:rPr lang="ru-RU" alt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моменту</a:t>
            </a:r>
            <a:r>
              <a:rPr lang="ru-RU" alt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возникновения</a:t>
            </a:r>
            <a:r>
              <a:rPr lang="ru-RU" alt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alt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могут наносить значительный хозяйственный ущерб объектам аграрного производства, в т. ч. их гибель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899592" y="836613"/>
            <a:ext cx="7632000" cy="2345322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Опасное природное явление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- гидрометеорологическое или гелиогеофизическое явление, которое по </a:t>
            </a:r>
            <a:r>
              <a:rPr lang="ru-RU" altLang="ru-RU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интенсивности</a:t>
            </a:r>
            <a:r>
              <a:rPr lang="ru-RU" alt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развития, </a:t>
            </a:r>
            <a:r>
              <a:rPr lang="ru-RU" altLang="ru-RU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продолжительности</a:t>
            </a:r>
            <a:r>
              <a:rPr lang="ru-RU" alt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или </a:t>
            </a:r>
            <a:r>
              <a:rPr lang="ru-RU" altLang="ru-RU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моменту возникновения </a:t>
            </a:r>
            <a:r>
              <a:rPr lang="ru-RU" alt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может представлять угрозу жизни или здоровью граждан, а также может наносить значительный материальный ущерб;</a:t>
            </a:r>
          </a:p>
          <a:p>
            <a:pPr algn="ctr" eaLnBrk="1" hangingPunct="1">
              <a:lnSpc>
                <a:spcPts val="3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(ред. Федерального закона от 02.02.2006 N 21-ФЗ)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3959225" y="3341688"/>
            <a:ext cx="1512888" cy="720725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896442-1263-4C14-AAE8-C1F0CC29E684}" type="slidenum">
              <a:rPr lang="ru-RU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1412875"/>
          <a:ext cx="8642350" cy="40576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23968"/>
                <a:gridCol w="651838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Название ОЯ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4" marR="53984" marT="36195" marB="3619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Характеристики и критерии или определение ОЯ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4" marR="53984" marT="36195" marB="36195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Заморозки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4" marR="53984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Понижение температуры воздуха и /или поверхности почвы (травостоя)  до значений ниже 0 </a:t>
                      </a:r>
                      <a:r>
                        <a:rPr lang="ru-RU" sz="1800" dirty="0">
                          <a:effectLst/>
                          <a:sym typeface="Symbol"/>
                        </a:rPr>
                        <a:t></a:t>
                      </a:r>
                      <a:r>
                        <a:rPr lang="ru-RU" sz="1800" dirty="0">
                          <a:effectLst/>
                        </a:rPr>
                        <a:t>С на фоне положительных средних суточных температур воздуха в периоды активной вегетации сельхозкультур или уборки урожая,  приводящее к их повреждению, а также к частичной или полной гибели урожая сельхозкультур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4" marR="53984" marT="36195" marB="3619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Переувлажнение почвы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4" marR="53984" marT="36195" marB="3619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В период вегетации сельхозкультур в течение 20 дней (в период уборки в течение 10 дней) состояние почвы на глубине 10-12 см по визуальной оценке увлажненности оценивается как липкое или текучее; </a:t>
                      </a:r>
                      <a:endParaRPr lang="ru-RU" sz="1800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FF"/>
                          </a:solidFill>
                          <a:effectLst/>
                        </a:rPr>
                        <a:t>в </a:t>
                      </a:r>
                      <a:r>
                        <a:rPr lang="ru-RU" sz="1800" dirty="0">
                          <a:solidFill>
                            <a:srgbClr val="0000FF"/>
                          </a:solidFill>
                          <a:effectLst/>
                        </a:rPr>
                        <a:t>отдельные дни (не более 20 % продолжительности периода) возможен переход почвы в мягкопластичное или другое состояние</a:t>
                      </a:r>
                      <a:endParaRPr lang="ru-RU" sz="1800" dirty="0">
                        <a:solidFill>
                          <a:srgbClr val="0000F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984" marR="53984" marT="36195" marB="36195"/>
                </a:tc>
              </a:tr>
            </a:tbl>
          </a:graphicData>
        </a:graphic>
      </p:graphicFrame>
      <p:sp>
        <p:nvSpPr>
          <p:cNvPr id="9232" name="Прямоугольник 3"/>
          <p:cNvSpPr>
            <a:spLocks noChangeArrowheads="1"/>
          </p:cNvSpPr>
          <p:nvPr/>
        </p:nvSpPr>
        <p:spPr bwMode="auto">
          <a:xfrm>
            <a:off x="395288" y="908050"/>
            <a:ext cx="2349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Arial" pitchFamily="34" charset="0"/>
                <a:ea typeface="Calibri" pitchFamily="34" charset="0"/>
                <a:cs typeface="Times New Roman" pitchFamily="18" charset="0"/>
              </a:rPr>
              <a:t>РД 52.88.699 – 2008</a:t>
            </a:r>
            <a:endParaRPr lang="ru-RU" altLang="ru-RU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392113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180000" tIns="72000" rIns="180000" bIns="72000" anchor="ctr"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НОРМАТИВНАЯ БАЗА РОСГИДРОМЕТА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96B514-ADB4-4874-90B1-DFB3B4A47B99}" type="slidenum">
              <a:rPr lang="ru-RU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388" y="981075"/>
          <a:ext cx="8785225" cy="55696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0201"/>
                <a:gridCol w="3456482"/>
                <a:gridCol w="3888542"/>
              </a:tblGrid>
              <a:tr h="5560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ОЯ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10" marR="51010" marT="34201" marB="342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Характеристика (определение) ОЯ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10" marR="51010" marT="34201" marB="34201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Критерии ОЯ</a:t>
                      </a:r>
                      <a:endParaRPr lang="ru-RU" sz="16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10" marR="51010" marT="34201" marB="34201" anchor="ctr"/>
                </a:tc>
              </a:tr>
              <a:tr h="27502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Заморозки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10" marR="51010" marT="34201" marB="3420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Понижение температуры воздуха и/или поверхности почвы (травостоя) до значений ниже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°C на фоне положительных средних суточных температур воздуха в периоды активной вегетации сельхозкультур или уборки урожая, приводящее к их повреждению, а также частичной 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или полной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гибели урожая сельхозкультур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10" marR="51010" marT="34201" marB="3420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Минимальная температура воздуха и/или поверхности почвы (травостоя) менее 0,0 °C на фоне положительных средних суточных температур воздуха в периоды активной вегетации сельхозкультур или уборки урожая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10" marR="51010" marT="34201" marB="34201"/>
                </a:tc>
              </a:tr>
              <a:tr h="2262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Переувлаж-нение</a:t>
                      </a: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почвы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10" marR="51010" marT="34201" marB="3420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период вегетации сельхозкультур избыточное увлажнение почвы в течение длительного времени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10" marR="51010" marT="34201" marB="34201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течение 20 дней (в период уборки 10 дней) консистенция почвы на глубине 10–12 см по визуальной оценке степени увлажнения оценивается как липкая или текучая; </a:t>
                      </a:r>
                      <a:endParaRPr lang="ru-RU" sz="1600" dirty="0" smtClean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</a:t>
                      </a:r>
                      <a:r>
                        <a:rPr lang="ru-RU" sz="16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отдельные дни (не более 20 % продолжительности периода) возможен переход почвы в мягкопластичное или другое состояние</a:t>
                      </a:r>
                      <a:endParaRPr lang="ru-RU" sz="1600" dirty="0">
                        <a:solidFill>
                          <a:srgbClr val="000099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1010" marR="51010" marT="34201" marB="34201"/>
                </a:tc>
              </a:tr>
            </a:tbl>
          </a:graphicData>
        </a:graphic>
      </p:graphicFrame>
      <p:sp>
        <p:nvSpPr>
          <p:cNvPr id="10260" name="Прямоугольник 3"/>
          <p:cNvSpPr>
            <a:spLocks noChangeArrowheads="1"/>
          </p:cNvSpPr>
          <p:nvPr/>
        </p:nvSpPr>
        <p:spPr bwMode="auto">
          <a:xfrm>
            <a:off x="179388" y="620713"/>
            <a:ext cx="241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00000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РД 52.04.563 – 2013 </a:t>
            </a:r>
            <a:endParaRPr lang="ru-RU" altLang="ru-RU" sz="14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15888"/>
            <a:ext cx="9144000" cy="392112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180000" tIns="72000" rIns="180000" bIns="72000" anchor="ctr"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НОРМАТИВНАЯ БАЗА РОСГИДРОМЕТА</a:t>
            </a:r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37C125-B338-477E-9BB3-890A92D05FC0}" type="slidenum">
              <a:rPr lang="ru-RU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27000"/>
            <a:ext cx="9144000" cy="63817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180000" tIns="72000" rIns="180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ОЦЕНКА ПОГОДООБУСЛОВЛЕННЫХ РИСКОВ И УЩЕРБА, НАНОСИМОГО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ЗЕМЛЕДЕЛЬЧЕСКИМ ОТРАСЛЯМ ПРОИЗВОДСТВА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737085" y="964819"/>
            <a:ext cx="8227403" cy="908800"/>
          </a:xfrm>
          <a:prstGeom prst="round2DiagRect">
            <a:avLst>
              <a:gd name="adj1" fmla="val 0"/>
              <a:gd name="adj2" fmla="val 29177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marL="176213"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ОПРЕДЕЛЕНИЕ ОПАСНЫХ ДЛЯ АГРАРНОГО ПРОИЗВОДСТВА ГИДРОМЕТЕОРОЛОГИЧЕСКИХ ЯВЛЕНИЙ (ОЯ) – СОСТАВА ГИДРОМЕТЕОРОЛОГИЧЕСКИХ ФАКТОРОВ И КРИТЕРИЕВ (ЗНАЧЕНИЙ) ИХ ОПАСНОСТИ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737085" y="2016119"/>
            <a:ext cx="8227403" cy="649601"/>
          </a:xfrm>
          <a:prstGeom prst="round2DiagRect">
            <a:avLst>
              <a:gd name="adj1" fmla="val 0"/>
              <a:gd name="adj2" fmla="val 29177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marL="176213"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ОПРЕДЕЛЕНИЕ ВЕРОЯТНОСТНЫХ ХАРАКТЕРИСТИК (ПОВТОРЯЕМОСТИ) НАСТУПЛЕНИЯ ОЯ – РАЙОНИРОВАНИЕ ТЕРРИТОРИИ ПО ЗАДАННЫМ КРИТЕРИЯМ ОЯ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37085" y="2808220"/>
            <a:ext cx="8227403" cy="649601"/>
          </a:xfrm>
          <a:prstGeom prst="round2DiagRect">
            <a:avLst>
              <a:gd name="adj1" fmla="val 0"/>
              <a:gd name="adj2" fmla="val 29177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marL="176213"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ОЦЕНКА УЯЗВИМОСТИ ОБЪЕКТОВ АГРОСТРАХОВАНИЯ В ОТНОШЕНИИ ВОЗДЕЙСТВИЯ НА НИХ ОЯ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37085" y="3600320"/>
            <a:ext cx="8227403" cy="908800"/>
          </a:xfrm>
          <a:prstGeom prst="round2DiagRect">
            <a:avLst>
              <a:gd name="adj1" fmla="val 0"/>
              <a:gd name="adj2" fmla="val 29177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marL="176213"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ОЦЕНКА ПОГОДООБУСЛОВЛЕННЫХ РИСКОВ НАНЕСЕНИЯ УЩЕРБА ОБЪЕКТАМ АГРОСТРАХОВАНИЯ, И РАЗМЕРОВ ЭТОГО УЩЕРБА В ЕДИНИЦАХ ПРОДУКТИВНОСТИ ИЛИ В ДЕНЕЖНОМ ВЫРАЖЕНИИ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37085" y="4651607"/>
            <a:ext cx="8227403" cy="649601"/>
          </a:xfrm>
          <a:prstGeom prst="round2DiagRect">
            <a:avLst>
              <a:gd name="adj1" fmla="val 0"/>
              <a:gd name="adj2" fmla="val 29177"/>
            </a:avLst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marL="176213"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ОПЕРАТИВНЫЙ ГИДРОМЕТЕОРОЛОГИЧЕСКИЙ МОНИТОРИНГ ОЯ В ЦЕЛЯХ ИНФОРМАЦИОННОГО ОБЕСПЕЧЕНИЯ УЧАСТНИКОВ АГРОСТРАХОВАНИЯ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37085" y="5400520"/>
            <a:ext cx="8227403" cy="908800"/>
          </a:xfrm>
          <a:prstGeom prst="round2DiagRect">
            <a:avLst>
              <a:gd name="adj1" fmla="val 0"/>
              <a:gd name="adj2" fmla="val 29177"/>
            </a:avLst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marL="176213">
              <a:defRPr/>
            </a:pPr>
            <a:r>
              <a:rPr lang="ru-RU" sz="1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ПЕРИОДИЧЕСКИЙ АНАЛИЗ ВРЕМЕННÓЙ ИЗМЕНЧИВОСТИ: КРИТЕРИЕВ ОАЯ, ВЕРОЯТНОСТНЫХ ХАРАКТЕРИСТИК  ИХ НАСТУПЛЕНИЯ, А ТАКЖЕ ИЗМЕНЕНИЙ ОЦЕНОК УЯЗВИМОСТИ ОБЪЕКТОВ АГРОСТРАХОВАНИЯ</a:t>
            </a:r>
          </a:p>
        </p:txBody>
      </p:sp>
      <p:sp>
        <p:nvSpPr>
          <p:cNvPr id="11" name="Овал 10"/>
          <p:cNvSpPr/>
          <p:nvPr/>
        </p:nvSpPr>
        <p:spPr>
          <a:xfrm>
            <a:off x="249117" y="964819"/>
            <a:ext cx="360000" cy="36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2" name="Овал 11"/>
          <p:cNvSpPr/>
          <p:nvPr/>
        </p:nvSpPr>
        <p:spPr>
          <a:xfrm>
            <a:off x="249117" y="2016119"/>
            <a:ext cx="360000" cy="36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249117" y="2808220"/>
            <a:ext cx="360000" cy="36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14" name="Овал 13"/>
          <p:cNvSpPr/>
          <p:nvPr/>
        </p:nvSpPr>
        <p:spPr>
          <a:xfrm>
            <a:off x="249117" y="3600320"/>
            <a:ext cx="360000" cy="360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  <p:sp>
        <p:nvSpPr>
          <p:cNvPr id="15" name="Овал 14"/>
          <p:cNvSpPr/>
          <p:nvPr/>
        </p:nvSpPr>
        <p:spPr>
          <a:xfrm>
            <a:off x="249117" y="4651607"/>
            <a:ext cx="360000" cy="360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ru-RU" dirty="0"/>
              <a:t>5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9117" y="5400520"/>
            <a:ext cx="360000" cy="360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ru-RU" dirty="0"/>
              <a:t>6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25FF49-C108-4747-A4BF-0CC68248E260}" type="slidenum">
              <a:rPr lang="ru-RU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30163"/>
            <a:ext cx="9144000" cy="39052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180000" tIns="72000" rIns="180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ОПАСНОЕ АГРОМЕТЕОРОЛОГИЧЕСКОЕ ЯВЛЕНИЕ</a:t>
            </a:r>
            <a:endParaRPr lang="ru-RU" alt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4868903"/>
            <a:ext cx="2376263" cy="1019886"/>
          </a:xfrm>
          <a:prstGeom prst="round2DiagRect">
            <a:avLst>
              <a:gd name="adj1" fmla="val 0"/>
              <a:gd name="adj2" fmla="val 29177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marL="176213" algn="r">
              <a:defRPr/>
            </a:pPr>
            <a:r>
              <a:rPr lang="ru-RU" sz="16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СТРУКТУРА ФОРМУЛИРОВКИ ОАЯ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832628" y="4653136"/>
            <a:ext cx="5976664" cy="252000"/>
          </a:xfrm>
          <a:prstGeom prst="round2DiagRect">
            <a:avLst>
              <a:gd name="adj1" fmla="val 18122"/>
              <a:gd name="adj2" fmla="val 0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54000" rIns="36000" bIns="36000" anchor="ctr">
            <a:spAutoFit/>
          </a:bodyPr>
          <a:lstStyle/>
          <a:p>
            <a:pPr marL="176213">
              <a:defRPr/>
            </a:pPr>
            <a:r>
              <a:rPr lang="ru-RU" sz="11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НАИМЕНОВАНИЕ И ОПРЕДЕОЕНИЕ ОАЯ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832628" y="4936396"/>
            <a:ext cx="5976664" cy="290348"/>
          </a:xfrm>
          <a:prstGeom prst="round2DiagRect">
            <a:avLst>
              <a:gd name="adj1" fmla="val 18122"/>
              <a:gd name="adj2" fmla="val 0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54000" rIns="36000" bIns="36000" anchor="ctr">
            <a:spAutoFit/>
          </a:bodyPr>
          <a:lstStyle/>
          <a:p>
            <a:pPr marL="176213">
              <a:defRPr/>
            </a:pPr>
            <a:r>
              <a:rPr lang="ru-RU" sz="11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ПЕРЕЧЕНЬ ГИДРОМЕТЕОРОЛОГИЧЕСКИХ ФАКТОРОВ ОАЯ</a:t>
            </a: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827866" y="5541264"/>
            <a:ext cx="5976664" cy="290348"/>
          </a:xfrm>
          <a:prstGeom prst="round2DiagRect">
            <a:avLst>
              <a:gd name="adj1" fmla="val 18122"/>
              <a:gd name="adj2" fmla="val 0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54000" rIns="36000" bIns="36000" anchor="ctr">
            <a:spAutoFit/>
          </a:bodyPr>
          <a:lstStyle/>
          <a:p>
            <a:pPr marL="176213">
              <a:defRPr/>
            </a:pPr>
            <a:r>
              <a:rPr lang="ru-RU" sz="11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ПЕРИОД И МЕСТО  ПРИМЕНЕНИЯ </a:t>
            </a:r>
            <a:r>
              <a:rPr lang="ru-RU" sz="11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КРИТЕРИЕ</a:t>
            </a:r>
            <a:r>
              <a:rPr lang="ru-RU" sz="11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827866" y="5862872"/>
            <a:ext cx="5976664" cy="252000"/>
          </a:xfrm>
          <a:prstGeom prst="round2DiagRect">
            <a:avLst>
              <a:gd name="adj1" fmla="val 18122"/>
              <a:gd name="adj2" fmla="val 0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54000" rIns="36000" bIns="36000" anchor="ctr">
            <a:spAutoFit/>
          </a:bodyPr>
          <a:lstStyle/>
          <a:p>
            <a:pPr marL="176213">
              <a:defRPr/>
            </a:pPr>
            <a:r>
              <a:rPr lang="ru-RU" sz="11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ОБЪЕКТ ПРИМЕНЕНИЯ (КУЛЬТУРА / ГРУППА КУЛЬТУР) 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827866" y="6165304"/>
            <a:ext cx="5976664" cy="252000"/>
          </a:xfrm>
          <a:prstGeom prst="round2DiagRect">
            <a:avLst>
              <a:gd name="adj1" fmla="val 18122"/>
              <a:gd name="adj2" fmla="val 0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54000" rIns="36000" bIns="36000" anchor="ctr">
            <a:spAutoFit/>
          </a:bodyPr>
          <a:lstStyle/>
          <a:p>
            <a:pPr marL="176213">
              <a:defRPr/>
            </a:pPr>
            <a:r>
              <a:rPr lang="ru-RU" sz="11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ДОПОЛНИТЕЛЬНЫЕ УСЛОВИЯ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2832628" y="5238830"/>
            <a:ext cx="5976664" cy="290348"/>
          </a:xfrm>
          <a:prstGeom prst="round2DiagRect">
            <a:avLst>
              <a:gd name="adj1" fmla="val 18122"/>
              <a:gd name="adj2" fmla="val 0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54000" rIns="36000" bIns="36000" anchor="ctr">
            <a:spAutoFit/>
          </a:bodyPr>
          <a:lstStyle/>
          <a:p>
            <a:pPr marL="176213">
              <a:defRPr/>
            </a:pPr>
            <a:r>
              <a:rPr lang="ru-RU" sz="1100" b="1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ГИДРОМЕТЕОРОЛОГИЧЕСКИЕ КРИТЕРИИ ОАЯ</a:t>
            </a:r>
          </a:p>
        </p:txBody>
      </p:sp>
      <p:sp>
        <p:nvSpPr>
          <p:cNvPr id="13336" name="TextBox 3"/>
          <p:cNvSpPr txBox="1">
            <a:spLocks noChangeArrowheads="1"/>
          </p:cNvSpPr>
          <p:nvPr/>
        </p:nvSpPr>
        <p:spPr bwMode="auto">
          <a:xfrm>
            <a:off x="34925" y="692696"/>
            <a:ext cx="90360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>
                <a:latin typeface="Arial" pitchFamily="34" charset="0"/>
              </a:rPr>
              <a:t>Гидрометеорологические явления оцениваются как ОЯ при достижении ими определенных значений гидрометеорологических величин (</a:t>
            </a:r>
            <a:r>
              <a:rPr lang="ru-RU" altLang="ru-RU" sz="1400" b="1" dirty="0">
                <a:solidFill>
                  <a:srgbClr val="0000FF"/>
                </a:solidFill>
                <a:latin typeface="Arial" pitchFamily="34" charset="0"/>
              </a:rPr>
              <a:t>критериев</a:t>
            </a:r>
            <a:r>
              <a:rPr lang="ru-RU" altLang="ru-RU" sz="1400" dirty="0">
                <a:latin typeface="Arial" pitchFamily="34" charset="0"/>
              </a:rPr>
              <a:t>).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latin typeface="Arial" pitchFamily="34" charset="0"/>
              </a:rPr>
              <a:t>РД 52.88.699 – 2008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ru-RU" altLang="ru-RU" sz="1400" b="1" dirty="0">
              <a:latin typeface="Arial" pitchFamily="34" charset="0"/>
            </a:endParaRPr>
          </a:p>
          <a:p>
            <a:pPr algn="r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FF"/>
                </a:solidFill>
                <a:latin typeface="Arial" pitchFamily="34" charset="0"/>
              </a:rPr>
              <a:t>КРИТЕРИЙ ОАЯ: ЗНАЧЕНИЯ  СОСТАВЛЯЮЩИХ ОПАСНОЕ ЯВЛЕНИЕ ГИДРОМЕТЕОРОЛОГИЧЕСКИХ  ПАРАМЕТРОВ ПРИ ДОСТИЖЕНИИ КОТОРЫХ  ОНО СТАНОВИТСЯ ОПАСНЫМ, </a:t>
            </a:r>
          </a:p>
          <a:p>
            <a:pPr algn="r" eaLnBrk="1" hangingPunct="1">
              <a:lnSpc>
                <a:spcPts val="2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00FF"/>
                </a:solidFill>
                <a:latin typeface="Arial" pitchFamily="34" charset="0"/>
              </a:rPr>
              <a:t>Т.Е. НАНОСЯЩЕМ ВРЕД РАСТЕНИЮ (ОБЪЕКТУ СЕЛЬХОЗПРОИЗВОДСТА)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908" y="2492896"/>
            <a:ext cx="8965588" cy="20955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tIns="108000" bIns="108000">
            <a:spAutoFit/>
          </a:bodyPr>
          <a:lstStyle>
            <a:lvl1pPr marL="541338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</a:rPr>
              <a:t>Таким образом, критерии ОАЯ отображают </a:t>
            </a:r>
            <a:r>
              <a:rPr lang="ru-RU" altLang="ru-RU" sz="1400" b="1" u="sng" dirty="0" smtClean="0">
                <a:solidFill>
                  <a:srgbClr val="000000"/>
                </a:solidFill>
                <a:latin typeface="Arial" pitchFamily="34" charset="0"/>
              </a:rPr>
              <a:t>видовые особенности растений </a:t>
            </a: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</a:rPr>
              <a:t>в способности противостоять неблагоприятным воздействиям факторов внешней среды (погоды) на протяжении вегетации.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</a:rPr>
              <a:t>Эти особенности – суть биологический комплекс эволюционных (адаптационных)  и селекционных защитных механизмов растений.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</a:rPr>
              <a:t>Следовательно - главным фактором пространственной изменчивости критериев ОАЯ является </a:t>
            </a:r>
            <a:r>
              <a:rPr lang="ru-RU" altLang="ru-RU" sz="1400" b="1" u="sng" dirty="0" smtClean="0">
                <a:solidFill>
                  <a:srgbClr val="000000"/>
                </a:solidFill>
                <a:latin typeface="Arial" pitchFamily="34" charset="0"/>
              </a:rPr>
              <a:t>видовое районирование культур (сортов)</a:t>
            </a:r>
            <a:r>
              <a:rPr lang="ru-RU" altLang="ru-RU" sz="1400" dirty="0" smtClean="0">
                <a:solidFill>
                  <a:srgbClr val="000000"/>
                </a:solidFill>
                <a:latin typeface="Arial" pitchFamily="34" charset="0"/>
              </a:rPr>
              <a:t> в зависимости от климатических и почвенных условий. </a:t>
            </a:r>
          </a:p>
        </p:txBody>
      </p:sp>
      <p:sp>
        <p:nvSpPr>
          <p:cNvPr id="16" name="Овал 15"/>
          <p:cNvSpPr/>
          <p:nvPr/>
        </p:nvSpPr>
        <p:spPr>
          <a:xfrm>
            <a:off x="107338" y="46757"/>
            <a:ext cx="360000" cy="3600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36000" bIns="36000"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289537" y="2598402"/>
            <a:ext cx="237809" cy="1800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Нашивка 17"/>
          <p:cNvSpPr/>
          <p:nvPr/>
        </p:nvSpPr>
        <p:spPr>
          <a:xfrm>
            <a:off x="289537" y="3314754"/>
            <a:ext cx="237809" cy="1800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>
            <a:off x="289537" y="3822538"/>
            <a:ext cx="237809" cy="180000"/>
          </a:xfrm>
          <a:prstGeom prst="chevr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5EFE1EA-300B-41A5-8AAF-B0086B18F337}" type="slidenum">
              <a:rPr lang="ru-RU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0825" y="549275"/>
          <a:ext cx="8569325" cy="5751509"/>
        </p:xfrm>
        <a:graphic>
          <a:graphicData uri="http://schemas.openxmlformats.org/drawingml/2006/table">
            <a:tbl>
              <a:tblPr/>
              <a:tblGrid>
                <a:gridCol w="1584871"/>
                <a:gridCol w="1800200"/>
                <a:gridCol w="807517"/>
                <a:gridCol w="2189162"/>
                <a:gridCol w="2187575"/>
              </a:tblGrid>
              <a:tr h="3004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Наименование ОАЯ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56078" marR="56078" marT="28287" marB="28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ЗАМОРОЗОК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56078" marR="56078" marT="28287" marB="28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001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Определение ОАЯ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56078" marR="56078" marT="28287" marB="28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Понижение минимальной  температуры воздуха (или поверхности почвы) до отрицательных значений в период вегетации и уборки сельскохозяйственных культур, приводящее к повреждению растений, частичной или полной гибели урожая.</a:t>
                      </a:r>
                    </a:p>
                  </a:txBody>
                  <a:tcPr marL="56078" marR="56078" marT="28287" marB="28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85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Критерий, 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размерность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56078" marR="56078" marT="28287" marB="28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Культура, код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56078" marR="56078" marT="28287" marB="28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Значение</a:t>
                      </a:r>
                      <a:b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 критерия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56078" marR="56078" marT="28287" marB="28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anose="020B0604020202020204" pitchFamily="34" charset="0"/>
                        </a:rPr>
                        <a:t>Период развития культуры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anose="020B0604020202020204" pitchFamily="34" charset="0"/>
                      </a:endParaRPr>
                    </a:p>
                  </a:txBody>
                  <a:tcPr marL="56078" marR="56078" marT="28287" marB="2828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</a:tr>
              <a:tr h="269934">
                <a:tc rowSpan="1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Минимальная  температура воздуха или поверхности почвы, °С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Пшеница, рожь, ячмень, тритикале, овес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1.1 - 1.7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687388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687388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687388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68738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tabLst>
                          <a:tab pos="68738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68738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68738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68738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tabLst>
                          <a:tab pos="687388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7388" algn="l"/>
                        </a:tabLst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Минус 9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Всходы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Минус 5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Выход в трубку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Минус 1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Цветение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Минус 2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Молочная спелость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ndale Sans UI"/>
                          <a:cs typeface="Arial" panose="020B0604020202020204" pitchFamily="34" charset="0"/>
                        </a:rPr>
                        <a:t>Кукуруза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ndale Sans UI"/>
                          <a:cs typeface="Arial" panose="020B0604020202020204" pitchFamily="34" charset="0"/>
                        </a:rPr>
                        <a:t>Кукуруза на корм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ndale Sans UI"/>
                          <a:cs typeface="Arial" panose="020B0604020202020204" pitchFamily="34" charset="0"/>
                        </a:rPr>
                        <a:t>1.8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ndale Sans UI"/>
                          <a:cs typeface="Arial" panose="020B0604020202020204" pitchFamily="34" charset="0"/>
                        </a:rPr>
                        <a:t>6.1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Минус 2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Всходы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Минус 2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Выметывание метелки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ndale Sans UI"/>
                          <a:cs typeface="Arial" panose="020B0604020202020204" pitchFamily="34" charset="0"/>
                        </a:rPr>
                        <a:t>Минус 1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ndale Sans UI"/>
                          <a:cs typeface="Arial" panose="020B0604020202020204" pitchFamily="34" charset="0"/>
                        </a:rPr>
                        <a:t>Минус 2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Молочная спелость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Рис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1.9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Минус 0,5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Всходы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Горох(зернобобовый)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Горох (овощной – зеленый горошек)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7.1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Минус 5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Всходы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ndale Sans UI"/>
                          <a:cs typeface="Arial" panose="020B0604020202020204" pitchFamily="34" charset="0"/>
                        </a:rPr>
                        <a:t>Минус 2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1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ndale Sans UI"/>
                          <a:cs typeface="Arial" panose="020B0604020202020204" pitchFamily="34" charset="0"/>
                        </a:rPr>
                        <a:t>Минус 3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Недозрелые бобы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Подсолнечник на зерно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3.1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Минус 5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Всходы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ndale Sans UI"/>
                          <a:cs typeface="Arial" panose="020B0604020202020204" pitchFamily="34" charset="0"/>
                        </a:rPr>
                        <a:t>Минус 2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 соцветий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ndale Sans UI"/>
                          <a:cs typeface="Arial" panose="020B0604020202020204" pitchFamily="34" charset="0"/>
                        </a:rPr>
                        <a:t>Минус 1 °С и ниже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Цветение</a:t>
                      </a:r>
                    </a:p>
                  </a:txBody>
                  <a:tcPr marL="56078" marR="56078" marT="28287" marB="2828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85725"/>
            <a:ext cx="9144000" cy="39052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180000" tIns="72000" rIns="180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ОПАСНОЕ АГРОМЕТЕОРОЛОГИЧЕСКОЕ ЯВЛЕНИЕ</a:t>
            </a:r>
            <a:endParaRPr lang="ru-RU" alt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1EDF06-C663-4342-9105-8985F13C2990}" type="slidenum">
              <a:rPr lang="ru-RU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950" y="765175"/>
          <a:ext cx="8928100" cy="5737221"/>
        </p:xfrm>
        <a:graphic>
          <a:graphicData uri="http://schemas.openxmlformats.org/drawingml/2006/table">
            <a:tbl>
              <a:tblPr/>
              <a:tblGrid>
                <a:gridCol w="1820863"/>
                <a:gridCol w="1912937"/>
                <a:gridCol w="1911350"/>
                <a:gridCol w="1728788"/>
                <a:gridCol w="1554162"/>
              </a:tblGrid>
              <a:tr h="28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Наименование ОАЯ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35997" marB="35997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ПЕРЕУВЛАЖНЕНИЕ ПОЧВЫ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35997" marB="359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87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Определение ОАЯ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35997" marB="35997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Повышенное увлажнение в пахотном слое почвы в период  вегетации и уборки сельскохозяйственных культур</a:t>
                      </a:r>
                    </a:p>
                  </a:txBody>
                  <a:tcPr marL="36000" marR="36000" marT="35997" marB="359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79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Критерий, размерность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35997" marB="35997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Значение критерия для почв 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различного механическому состава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35997" marB="359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Код культуры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35997" marB="359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Период </a:t>
                      </a:r>
                      <a:br>
                        <a:rPr kumimoji="0" lang="ru-RU" alt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ru-RU" altLang="ru-RU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применения</a:t>
                      </a:r>
                      <a:endParaRPr kumimoji="0" lang="ru-RU" alt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35997" marB="3599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6092"/>
                    </a:solidFill>
                  </a:tcPr>
                </a:tc>
              </a:tr>
              <a:tr h="220643">
                <a:tc rowSpan="1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Запасы продуктивной влаги в слое почвы 0–20 см,  мм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глинистые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1.0–7.0, кроме 1.9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Формирование вегетативной массы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суглинистые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супесчаные, песчаные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63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глинистые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1.0–7.0, кроме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1.9, 4.1;5.1; 6.2; 7.2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Формирование репродуктивной массы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суглинистые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61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супесчаные, песчаные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глинистые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4.1;5.1; 6.2; 7.2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суглинистые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супесчаные, песчаные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42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глинистые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1.0–7.0, кроме 1.9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Период  уборки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суглинистые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 и более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супесчаные, песчаные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23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Продолжительность воздействия, декады (сутки)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декады и более подряд (для </a:t>
                      </a:r>
                      <a:r>
                        <a:rPr kumimoji="0" lang="en-US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</a:t>
                      </a:r>
                      <a:r>
                        <a:rPr kumimoji="0" lang="ru-RU" altLang="ru-RU" sz="11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0–20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);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20 суток  и более подряд (для </a:t>
                      </a: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ru-RU" sz="11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);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1.0–7.0,  кроме 1.9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Период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вегетации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 суток и более подряд (для </a:t>
                      </a:r>
                      <a:r>
                        <a:rPr kumimoji="0" lang="ru-RU" altLang="ru-RU" sz="11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altLang="ru-RU" sz="11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);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1.0–7.0, кроме 1.9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Период  уборки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22238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Визуальная оценка степени увлажнения почвы, балл,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согласно РД</a:t>
                      </a:r>
                      <a:r>
                        <a:rPr kumimoji="0" lang="en-US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52.33.217–99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 (текучее состояние)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1.0–7.0, кроме 1.9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Формирование вегетативной массы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222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1.0–7.0, кроме 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1.9, 4.1;5.1; 6.2; 7.2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Формирование репродуктивной массы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и менее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4.1;5.1; 6.2; 7.2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6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и менее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1.0–7.0, кроме 1.9</a:t>
                      </a:r>
                      <a:endParaRPr kumimoji="0" lang="ru-RU" alt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Период  уборки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36000" marR="36000" marT="17999" marB="179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58E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5452" name="Rectangle 8"/>
          <p:cNvSpPr>
            <a:spLocks noChangeArrowheads="1"/>
          </p:cNvSpPr>
          <p:nvPr/>
        </p:nvSpPr>
        <p:spPr bwMode="auto">
          <a:xfrm>
            <a:off x="998538" y="1544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/>
            </a:r>
            <a:br>
              <a:rPr lang="ru-RU" altLang="ru-RU" sz="1800"/>
            </a:br>
            <a:endParaRPr lang="ru-RU" altLang="ru-RU" sz="180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88913"/>
            <a:ext cx="9144000" cy="39052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180000" tIns="72000" rIns="180000" bIns="720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ОПАСНОЕ АГРОМЕТЕОРОЛОГИЧЕСКОЕ ЯВЛЕНИЕ</a:t>
            </a:r>
            <a:endParaRPr lang="ru-RU" altLang="ru-RU" sz="16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E1775D-39EF-4733-9793-1408E2618FA4}" type="slidenum">
              <a:rPr lang="ru-RU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0246-FB42-4D9C-83C0-B4700910DBC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4" name="Номер слайда 1"/>
          <p:cNvSpPr txBox="1">
            <a:spLocks noGrp="1"/>
          </p:cNvSpPr>
          <p:nvPr/>
        </p:nvSpPr>
        <p:spPr>
          <a:xfrm>
            <a:off x="8172450" y="6022975"/>
            <a:ext cx="720725" cy="182563"/>
          </a:xfrm>
          <a:prstGeom prst="rect">
            <a:avLst/>
          </a:prstGeom>
          <a:noFill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E9930FF2-2E63-4C69-9AF0-EB72964A37FD}" type="slidenum"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</a:t>
            </a:fld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196975"/>
            <a:ext cx="89852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/>
          <p:nvPr/>
        </p:nvSpPr>
        <p:spPr>
          <a:xfrm>
            <a:off x="79375" y="260350"/>
            <a:ext cx="8985250" cy="708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Из письма заместителя министра финансов РФ в адрес Правительста РФ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2"/>
          <p:cNvSpPr/>
          <p:nvPr/>
        </p:nvSpPr>
        <p:spPr>
          <a:xfrm>
            <a:off x="8101013" y="3925888"/>
            <a:ext cx="719137" cy="431800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5"/>
          <p:cNvSpPr/>
          <p:nvPr/>
        </p:nvSpPr>
        <p:spPr>
          <a:xfrm>
            <a:off x="8101013" y="4502150"/>
            <a:ext cx="719137" cy="431800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6"/>
          <p:cNvSpPr/>
          <p:nvPr/>
        </p:nvSpPr>
        <p:spPr>
          <a:xfrm>
            <a:off x="8101013" y="5581650"/>
            <a:ext cx="719137" cy="433388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7"/>
          <p:cNvSpPr/>
          <p:nvPr/>
        </p:nvSpPr>
        <p:spPr>
          <a:xfrm>
            <a:off x="7959725" y="6086475"/>
            <a:ext cx="1000125" cy="431800"/>
          </a:xfrm>
          <a:prstGeom prst="ellipse">
            <a:avLst/>
          </a:prstGeom>
          <a:solidFill>
            <a:srgbClr val="FFFF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12%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5918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589088"/>
            <a:ext cx="9144000" cy="1004887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360000" tIns="360000" rIns="360000" bIns="360000">
            <a:spAutoFit/>
          </a:bodyPr>
          <a:lstStyle>
            <a:lvl1pPr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46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60363" eaLnBrk="1" hangingPunct="1">
              <a:tabLst>
                <a:tab pos="361950" algn="l"/>
                <a:tab pos="5922963" algn="l"/>
                <a:tab pos="7356475" algn="l"/>
                <a:tab pos="8431213" algn="l"/>
              </a:tabLst>
              <a:defRPr/>
            </a:pPr>
            <a:r>
              <a:rPr lang="ru-RU" alt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БЛАГОДАРЮ ЗА ВНИМАНИЕ</a:t>
            </a:r>
            <a:endParaRPr lang="ru-RU" altLang="ru-RU" dirty="0" smtClean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9459" name="Прямоугольник 13"/>
          <p:cNvSpPr>
            <a:spLocks noChangeArrowheads="1"/>
          </p:cNvSpPr>
          <p:nvPr/>
        </p:nvSpPr>
        <p:spPr bwMode="auto">
          <a:xfrm>
            <a:off x="1042988" y="3409950"/>
            <a:ext cx="32591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3366"/>
                </a:solidFill>
                <a:latin typeface="Arial" pitchFamily="34" charset="0"/>
              </a:rPr>
              <a:t>ВСЕРОССИЙСКИЙ НИИ СЕЛЬСКОХОЗЯЙСТВЕННОЙ МЕТЕОРОЛОГИИ</a:t>
            </a:r>
          </a:p>
        </p:txBody>
      </p:sp>
      <p:sp>
        <p:nvSpPr>
          <p:cNvPr id="19460" name="Прямоугольник 14"/>
          <p:cNvSpPr>
            <a:spLocks noChangeArrowheads="1"/>
          </p:cNvSpPr>
          <p:nvPr/>
        </p:nvSpPr>
        <p:spPr bwMode="auto">
          <a:xfrm>
            <a:off x="4329113" y="3409950"/>
            <a:ext cx="3421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3366"/>
                </a:solidFill>
                <a:latin typeface="Arial" pitchFamily="34" charset="0"/>
              </a:rPr>
              <a:t>ОБНИНСК,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3366"/>
                </a:solidFill>
                <a:latin typeface="Arial" pitchFamily="34" charset="0"/>
              </a:rPr>
              <a:t>ПРОСПЕКТ ЛЕНИНА 82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>
                <a:solidFill>
                  <a:srgbClr val="0000FF"/>
                </a:solidFill>
                <a:latin typeface="Arial" pitchFamily="34" charset="0"/>
              </a:rPr>
              <a:t>cxm@meteo.ru</a:t>
            </a:r>
            <a:endParaRPr lang="ru-RU" altLang="ru-RU" sz="140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1340768"/>
            <a:ext cx="223320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925BF2-5ADE-473C-8DB2-CEF0F508258F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72450" y="6021388"/>
            <a:ext cx="720725" cy="187325"/>
          </a:xfrm>
        </p:spPr>
        <p:txBody>
          <a:bodyPr/>
          <a:lstStyle/>
          <a:p>
            <a:pPr>
              <a:defRPr/>
            </a:pPr>
            <a:fld id="{191FC569-8F84-47A5-83DC-72487BDF51B7}" type="slidenum">
              <a:rPr lang="ru-RU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050" name="Picture 2" descr="C:\DTV\2016.03.14-17_Екатеринбург\МАТЕРИАЛЫ\Сахалин\Выборка\DSCN0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33" y="1466354"/>
            <a:ext cx="6553299" cy="491497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TV\2016.03.14-17_Екатеринбург\МАТЕРИАЛЫ\Сахалин\Выборка\DSCN091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54208" y="3409950"/>
            <a:ext cx="4772306" cy="2755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4925" y="323850"/>
            <a:ext cx="8891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Arial" pitchFamily="34" charset="0"/>
              </a:rPr>
              <a:t>САХАЛИН Поля ЗАО «Совхоз Заречное», 2015 год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i="1">
                <a:latin typeface="Arial" pitchFamily="34" charset="0"/>
              </a:rPr>
              <a:t>Застраховано 85 га посадок картофеля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463" y="1389063"/>
            <a:ext cx="4248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полей </a:t>
            </a:r>
          </a:p>
          <a:p>
            <a:pPr algn="r"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июля 2015 года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172450" y="6021388"/>
            <a:ext cx="720725" cy="187325"/>
          </a:xfrm>
        </p:spPr>
        <p:txBody>
          <a:bodyPr/>
          <a:lstStyle/>
          <a:p>
            <a:pPr>
              <a:defRPr/>
            </a:pPr>
            <a:fld id="{633409AF-9674-4F5A-9B8B-66D32BA7F8B4}" type="slidenum">
              <a:rPr lang="ru-RU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027" name="Picture 3" descr="C:\DTV\2016.03.14-17_Екатеринбург\МАТЕРИАЛЫ\Сахалин\Выборка\DSCN11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73238"/>
            <a:ext cx="6192838" cy="4646612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TV\2016.03.14-17_Екатеринбург\МАТЕРИАЛЫ\Сахалин\Выборка\DSCN12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1230" y="44451"/>
            <a:ext cx="4760383" cy="357028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550" y="476250"/>
            <a:ext cx="4248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 полей </a:t>
            </a:r>
          </a:p>
          <a:p>
            <a:pPr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 сентября 2015 года (уборка)</a:t>
            </a:r>
          </a:p>
        </p:txBody>
      </p:sp>
      <p:pic>
        <p:nvPicPr>
          <p:cNvPr id="1029" name="Picture 5" descr="C:\DTV\2016.03.14-17_Екатеринбург\МАТЕРИАЛЫ\Сахалин\Выборка\DSCN122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83645" y="3789039"/>
            <a:ext cx="3807968" cy="273630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677863" y="2060575"/>
            <a:ext cx="3059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ЧТО ПРОИЗОШЛО?</a:t>
            </a:r>
            <a:endParaRPr lang="ru-RU" altLang="ru-RU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288925"/>
            <a:ext cx="9144000" cy="63817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180000" tIns="72000" rIns="180000" bIns="72000" anchor="ctr"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ЗАКОНОДАТЕЛЬНАЯ БАЗА АГРОСТРАХОВАНИЯ С ГОСУДАРСТВЕННОЙ ПОДДЕРЖКОЙ </a:t>
            </a:r>
          </a:p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В РОССИИ</a:t>
            </a:r>
            <a:endParaRPr lang="ru-RU" alt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1302380"/>
            <a:ext cx="2376263" cy="3062724"/>
          </a:xfrm>
          <a:prstGeom prst="round2DiagRect">
            <a:avLst>
              <a:gd name="adj1" fmla="val 0"/>
              <a:gd name="adj2" fmla="val 18839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algn="r">
              <a:defRPr/>
            </a:pPr>
            <a:r>
              <a:rPr lang="ru-RU" altLang="ru-RU" sz="160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Основные законодательные положения оказания государственной поддержки в сфере сельскохозяйственного страхования определены:</a:t>
            </a:r>
            <a:endParaRPr lang="ru-RU" alt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859448" y="1302380"/>
            <a:ext cx="5976664" cy="602604"/>
          </a:xfrm>
          <a:prstGeom prst="round2DiagRect">
            <a:avLst>
              <a:gd name="adj1" fmla="val 24917"/>
              <a:gd name="adj2" fmla="val 0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algn="ctr">
              <a:defRPr/>
            </a:pPr>
            <a:r>
              <a:rPr lang="ru-RU" altLang="ru-RU" sz="14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Федеральным законом от 22 декабря  2006 года N 264-ФЗ «О развитии сельского хозяйства»</a:t>
            </a:r>
            <a:endParaRPr lang="ru-RU" altLang="ru-RU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9448" y="2052791"/>
            <a:ext cx="5976664" cy="1130443"/>
          </a:xfrm>
          <a:prstGeom prst="round2DiagRect">
            <a:avLst>
              <a:gd name="adj1" fmla="val 24917"/>
              <a:gd name="adj2" fmla="val 0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algn="ctr">
              <a:defRPr/>
            </a:pPr>
            <a:r>
              <a:rPr lang="ru-RU" altLang="ru-RU" sz="14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Федеральным законом от 5 июля 2011 года N 260-ФЗ «О государственной поддержке в сфере сельскохозяйственного страхования и о внесении изменений в Федеральный закон «О развитии сельского хозяйства»</a:t>
            </a:r>
            <a:endParaRPr lang="ru-RU" alt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859448" y="3326268"/>
            <a:ext cx="5976664" cy="879578"/>
          </a:xfrm>
          <a:prstGeom prst="round2DiagRect">
            <a:avLst>
              <a:gd name="adj1" fmla="val 24917"/>
              <a:gd name="adj2" fmla="val 0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algn="ctr">
              <a:defRPr/>
            </a:pPr>
            <a:r>
              <a:rPr lang="ru-RU" altLang="ru-RU" sz="14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Стратегией развития страховой деятельности в Российской Федерации до 2020 года», утверждённой постановлением правительства РФ от 22.07.2013 г. N 1293-р</a:t>
            </a:r>
            <a:endParaRPr lang="ru-RU" alt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859448" y="4348881"/>
            <a:ext cx="5976664" cy="1632173"/>
          </a:xfrm>
          <a:prstGeom prst="round2DiagRect">
            <a:avLst>
              <a:gd name="adj1" fmla="val 24917"/>
              <a:gd name="adj2" fmla="val 0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 algn="ctr">
              <a:defRPr/>
            </a:pPr>
            <a:r>
              <a:rPr lang="ru-RU" altLang="ru-RU" sz="140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В 2014 году положения  ФЗ от 5 июля 2011 года N 260-ФЗ  были дополнены Федеральным законом от 22 декабря 2014 года N 424-ФЗ «О внесении изменений в Федеральный закон «О государственной поддержке в сфере сельскохозяйственного страхования и о внесении изменений в Федеральный закон «О развитии сельского хозяйства» </a:t>
            </a:r>
            <a:endParaRPr lang="ru-RU" altLang="ru-RU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9088D1-23AE-4E32-9870-4D8F4D04969D}" type="slidenum">
              <a:rPr lang="ru-RU"/>
              <a:pPr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1" name="Таблица 2"/>
          <p:cNvGraphicFramePr>
            <a:graphicFrameLocks noGrp="1"/>
          </p:cNvGraphicFramePr>
          <p:nvPr/>
        </p:nvGraphicFramePr>
        <p:xfrm>
          <a:off x="179388" y="180975"/>
          <a:ext cx="6624637" cy="6283320"/>
        </p:xfrm>
        <a:graphic>
          <a:graphicData uri="http://schemas.openxmlformats.org/drawingml/2006/table">
            <a:tbl>
              <a:tblPr/>
              <a:tblGrid>
                <a:gridCol w="498475"/>
                <a:gridCol w="2659062"/>
                <a:gridCol w="3467100"/>
              </a:tblGrid>
              <a:tr h="285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ФЗ-260 (ФЗ-424)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85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Атмосферная засуха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Почвенная засуха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Суховей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Заморозки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Вымерзание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Выпревание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Градобитие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Пыльная буря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Ледяная корка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Половодье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Наводнение  (ФЗ-424)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ГОСТ 19179–73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Подтопление (ФЗ-424)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ГОСТ 22.0.03–97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Паводок (ФЗ-424)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Оползень (ФЗ-424)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ГОСТ 22.0.03–97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Переувлажнение почвы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Сильный ветер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Ураганный ветер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Землетрясение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ГОСТ 22.0.03–97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Лавина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ГОСТ Р 22.1.08-99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8570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Сель 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РД 52.88.699 - 2008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85332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Природный пожар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ГОСТ 22.0.03–97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79" marR="68579" marT="35986" marB="359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264" name="Прямоугольник 3"/>
          <p:cNvSpPr>
            <a:spLocks noChangeArrowheads="1"/>
          </p:cNvSpPr>
          <p:nvPr/>
        </p:nvSpPr>
        <p:spPr bwMode="auto">
          <a:xfrm>
            <a:off x="6856413" y="180975"/>
            <a:ext cx="20526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latin typeface="Arial" pitchFamily="34" charset="0"/>
              </a:rPr>
              <a:t>СОСТАВ ОПАСНЫХ ДЛЯ ПРОИЗВОДСТВА СЕЛЬСКО-ХОЗЯЙСТВЕННОЙ ПРОДУКЦИИ ПРИРОДНЫХ ЯВЛЕНИЙ</a:t>
            </a:r>
            <a:endParaRPr lang="ru-RU" altLang="ru-RU" sz="180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B26DE1-D4B9-42A4-951F-32CA821BB3D5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0246-FB42-4D9C-83C0-B4700910DBCD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68275"/>
            <a:ext cx="9144000" cy="39052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180000" tIns="72000" rIns="180000" bIns="72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СИСТЕМЫ СЕЛЬСКОХОЗЯЙСТВЕННОГО СТРАХОВАНИЯ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5"/>
          <p:cNvSpPr/>
          <p:nvPr/>
        </p:nvSpPr>
        <p:spPr>
          <a:xfrm>
            <a:off x="1558205" y="635255"/>
            <a:ext cx="2608230" cy="717486"/>
          </a:xfrm>
          <a:prstGeom prst="frame">
            <a:avLst/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44000" tIns="72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КЛАССИЧЕСКАЯ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(МУЛЬТИРИСКОВАЯ)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8"/>
          <p:cNvSpPr/>
          <p:nvPr/>
        </p:nvSpPr>
        <p:spPr>
          <a:xfrm>
            <a:off x="1817745" y="1506007"/>
            <a:ext cx="2089150" cy="845819"/>
          </a:xfrm>
          <a:prstGeom prst="round2DiagRect">
            <a:avLst>
              <a:gd name="adj1" fmla="val 50000"/>
              <a:gd name="adj2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4000" tIns="72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СТРАХОВОЕ СОБЫТИЕ</a:t>
            </a:r>
          </a:p>
        </p:txBody>
      </p:sp>
      <p:sp>
        <p:nvSpPr>
          <p:cNvPr id="12" name="Прямоугольник с двумя скругленными противолежащими углами 9"/>
          <p:cNvSpPr/>
          <p:nvPr/>
        </p:nvSpPr>
        <p:spPr>
          <a:xfrm>
            <a:off x="1332320" y="2708920"/>
            <a:ext cx="3060000" cy="830143"/>
          </a:xfrm>
          <a:prstGeom prst="round2Diag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8000" rIns="0" bIns="18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ДОЛЖНО БЫТЬ УСТАНОВЛЕНО НАЛИЧИЕ ОПАСНОГО ЯВЛЕНИЯ НА ЗАСТРАХОВАННОМ УГОДЬЕ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332320" y="3902241"/>
            <a:ext cx="3060000" cy="830143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8000" rIns="0" bIns="18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ДОЛЖЕН БЫТЬ ДОКАЗАН ФАКТ НАНЕСЕНИЯ УЩЕРБА ОБЪЕКТУ СТРАХОВАНИЯ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1332320" y="5095562"/>
            <a:ext cx="3060000" cy="830143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18000" rIns="0" bIns="18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ДОЛЖЕН БЫТЬ УСТАНОВЛЕННА ПРИЧИННАЯ СВЯЗЬ НАНЕСЁННОГО УЩЕРБА  С ОАЯ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2484098" y="2408573"/>
            <a:ext cx="756444" cy="252000"/>
          </a:xfrm>
          <a:prstGeom prst="downArrow">
            <a:avLst>
              <a:gd name="adj1" fmla="val 43284"/>
              <a:gd name="adj2" fmla="val 735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2484098" y="3594652"/>
            <a:ext cx="756444" cy="252000"/>
          </a:xfrm>
          <a:prstGeom prst="downArrow">
            <a:avLst>
              <a:gd name="adj1" fmla="val 43284"/>
              <a:gd name="adj2" fmla="val 735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484098" y="4787973"/>
            <a:ext cx="756444" cy="252000"/>
          </a:xfrm>
          <a:prstGeom prst="downArrow">
            <a:avLst>
              <a:gd name="adj1" fmla="val 43284"/>
              <a:gd name="adj2" fmla="val 735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6200000">
            <a:off x="4320146" y="5337407"/>
            <a:ext cx="756444" cy="252000"/>
          </a:xfrm>
          <a:prstGeom prst="downArrow">
            <a:avLst>
              <a:gd name="adj1" fmla="val 43284"/>
              <a:gd name="adj2" fmla="val 735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с двумя скругленными противолежащими углами 5"/>
          <p:cNvSpPr/>
          <p:nvPr/>
        </p:nvSpPr>
        <p:spPr>
          <a:xfrm>
            <a:off x="5050253" y="635255"/>
            <a:ext cx="2608230" cy="720000"/>
          </a:xfrm>
          <a:prstGeom prst="frame">
            <a:avLst/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44000" tIns="72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ИНДЕКСНАЯ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с двумя скругленными противолежащими углами 8"/>
          <p:cNvSpPr/>
          <p:nvPr/>
        </p:nvSpPr>
        <p:spPr>
          <a:xfrm>
            <a:off x="5309793" y="1506007"/>
            <a:ext cx="2089150" cy="845819"/>
          </a:xfrm>
          <a:prstGeom prst="round2DiagRect">
            <a:avLst>
              <a:gd name="adj1" fmla="val 50000"/>
              <a:gd name="adj2" fmla="val 50000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144000" tIns="72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СТРАХОВОЕ СОБЫТИЕ</a:t>
            </a:r>
          </a:p>
        </p:txBody>
      </p:sp>
      <p:sp>
        <p:nvSpPr>
          <p:cNvPr id="34" name="Прямоугольник с двумя скругленными противолежащими углами 9"/>
          <p:cNvSpPr/>
          <p:nvPr/>
        </p:nvSpPr>
        <p:spPr>
          <a:xfrm>
            <a:off x="4824368" y="2708920"/>
            <a:ext cx="3060000" cy="1089818"/>
          </a:xfrm>
          <a:prstGeom prst="round2DiagRect">
            <a:avLst>
              <a:gd name="adj1" fmla="val 0"/>
              <a:gd name="adj2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8000" rIns="0" bIns="18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ДОЛЖНО БЫТЬ УСТАНОВЛЕНО НАЛИЧИЕ ОПАСНОГО ЯВЛЕНИЯ НА</a:t>
            </a:r>
            <a:r>
              <a:rPr kumimoji="0" lang="ru-RU" altLang="ru-RU" sz="1200" b="0" i="0" u="none" strike="noStrike" cap="none" normalizeH="0" dirty="0" smtClean="0">
                <a:ln>
                  <a:noFill/>
                </a:ln>
                <a:solidFill>
                  <a:srgbClr val="003366"/>
                </a:solidFill>
                <a:effectLst/>
                <a:latin typeface="Arial" pitchFamily="34" charset="0"/>
                <a:cs typeface="Arial" pitchFamily="34" charset="0"/>
              </a:rPr>
              <a:t> НЕКОТОРОЙ ТЕРРИТОРИИ (МУНИЦИПАЛЬНЫЙ РАЙОН)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5976146" y="2408573"/>
            <a:ext cx="756444" cy="252000"/>
          </a:xfrm>
          <a:prstGeom prst="downArrow">
            <a:avLst>
              <a:gd name="adj1" fmla="val 43284"/>
              <a:gd name="adj2" fmla="val 735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с двумя скругленными противолежащими углами 8"/>
          <p:cNvSpPr/>
          <p:nvPr/>
        </p:nvSpPr>
        <p:spPr>
          <a:xfrm>
            <a:off x="5309793" y="5046801"/>
            <a:ext cx="2089150" cy="845819"/>
          </a:xfrm>
          <a:prstGeom prst="round2DiagRect">
            <a:avLst>
              <a:gd name="adj1" fmla="val 50000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144000" tIns="72000" rIns="36000" bIns="36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ВЫПЛАТЫ ПО СТРАХОВКЕ</a:t>
            </a:r>
          </a:p>
        </p:txBody>
      </p:sp>
      <p:sp>
        <p:nvSpPr>
          <p:cNvPr id="38" name="Стрелка вниз 37"/>
          <p:cNvSpPr/>
          <p:nvPr/>
        </p:nvSpPr>
        <p:spPr>
          <a:xfrm>
            <a:off x="5976146" y="3861048"/>
            <a:ext cx="756444" cy="252000"/>
          </a:xfrm>
          <a:prstGeom prst="downArrow">
            <a:avLst>
              <a:gd name="adj1" fmla="val 43284"/>
              <a:gd name="adj2" fmla="val 73519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20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0246-FB42-4D9C-83C0-B4700910DBCD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Номер слайда 1"/>
          <p:cNvSpPr txBox="1">
            <a:spLocks noGrp="1"/>
          </p:cNvSpPr>
          <p:nvPr/>
        </p:nvSpPr>
        <p:spPr>
          <a:xfrm>
            <a:off x="8172450" y="6022975"/>
            <a:ext cx="720725" cy="182563"/>
          </a:xfrm>
          <a:prstGeom prst="rect">
            <a:avLst/>
          </a:prstGeom>
          <a:noFill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F76FB765-34A3-4131-8DD1-B832B46F7777}" type="slidenum"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7</a:t>
            </a:fld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44450"/>
            <a:ext cx="9144000" cy="638175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180000" tIns="72000" rIns="180000" bIns="72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СХЕМА ГОСУДАРСТВЕННОГО СУБСИДИРОВАНИЯ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СЕЛЬСКОХОЗЯЙСТВЕННОГО СТРАХОВАНИЯ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5753"/>
            <a:ext cx="7586470" cy="595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90576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50246-FB42-4D9C-83C0-B4700910DBC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3074" name="Picture 1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95"/>
          <a:stretch>
            <a:fillRect/>
          </a:stretch>
        </p:blipFill>
        <p:spPr bwMode="auto">
          <a:xfrm>
            <a:off x="539750" y="549275"/>
            <a:ext cx="8153400" cy="607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1588"/>
            <a:ext cx="9144000" cy="387350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180000" tIns="72000" rIns="180000" bIns="72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ПОРЯДОК ПОДТВЕРЖДЕНИЯ СТРАХОВОГО СОБЫТИЯ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67361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2"/>
          <p:cNvSpPr>
            <a:spLocks noChangeArrowheads="1"/>
          </p:cNvSpPr>
          <p:nvPr/>
        </p:nvSpPr>
        <p:spPr bwMode="auto">
          <a:xfrm>
            <a:off x="3419475" y="5016500"/>
            <a:ext cx="48958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b="1">
                <a:latin typeface="Arial" pitchFamily="34" charset="0"/>
              </a:rPr>
              <a:t>А.1 Метеорологические</a:t>
            </a:r>
            <a:endParaRPr lang="ru-RU" altLang="ru-RU" sz="1400">
              <a:latin typeface="Arial" pitchFamily="34" charset="0"/>
            </a:endParaRPr>
          </a:p>
          <a:p>
            <a:pPr eaLnBrk="1" hangingPunct="1"/>
            <a:r>
              <a:rPr lang="ru-RU" altLang="ru-RU" sz="1400" b="1">
                <a:latin typeface="Arial" pitchFamily="34" charset="0"/>
              </a:rPr>
              <a:t>А.2 Агрометеорологические</a:t>
            </a:r>
            <a:endParaRPr lang="ru-RU" altLang="ru-RU" sz="1400">
              <a:latin typeface="Arial" pitchFamily="34" charset="0"/>
            </a:endParaRPr>
          </a:p>
          <a:p>
            <a:pPr eaLnBrk="1" hangingPunct="1"/>
            <a:r>
              <a:rPr lang="ru-RU" altLang="ru-RU" sz="1400" b="1">
                <a:latin typeface="Arial" pitchFamily="34" charset="0"/>
              </a:rPr>
              <a:t>А.3 Гидрологические</a:t>
            </a:r>
            <a:endParaRPr lang="ru-RU" altLang="ru-RU" sz="1400">
              <a:latin typeface="Arial" pitchFamily="34" charset="0"/>
            </a:endParaRPr>
          </a:p>
          <a:p>
            <a:pPr eaLnBrk="1" hangingPunct="1"/>
            <a:r>
              <a:rPr lang="ru-RU" altLang="ru-RU" sz="1400" b="1">
                <a:latin typeface="Arial" pitchFamily="34" charset="0"/>
              </a:rPr>
              <a:t>А.4 Морские гидрометеорологические</a:t>
            </a:r>
            <a:endParaRPr lang="ru-RU" altLang="ru-RU" sz="1400">
              <a:latin typeface="Arial" pitchFamily="34" charset="0"/>
            </a:endParaRPr>
          </a:p>
          <a:p>
            <a:pPr eaLnBrk="1" hangingPunct="1"/>
            <a:r>
              <a:rPr lang="ru-RU" altLang="ru-RU" sz="1400" b="1">
                <a:latin typeface="Arial" pitchFamily="34" charset="0"/>
              </a:rPr>
              <a:t>А.5 Гелиогеофизические</a:t>
            </a:r>
            <a:endParaRPr lang="ru-RU" altLang="ru-RU" sz="1400">
              <a:latin typeface="Arial" pitchFamily="34" charset="0"/>
            </a:endParaRPr>
          </a:p>
          <a:p>
            <a:pPr eaLnBrk="1" hangingPunct="1"/>
            <a:r>
              <a:rPr lang="ru-RU" altLang="ru-RU" sz="1400" b="1">
                <a:latin typeface="Arial" pitchFamily="34" charset="0"/>
              </a:rPr>
              <a:t>       Комплексные ОЯ</a:t>
            </a:r>
            <a:endParaRPr lang="ru-RU" altLang="ru-RU" sz="1400">
              <a:latin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899592" y="980728"/>
            <a:ext cx="7416000" cy="760687"/>
          </a:xfrm>
          <a:prstGeom prst="round2DiagRect">
            <a:avLst>
              <a:gd name="adj1" fmla="val 0"/>
              <a:gd name="adj2" fmla="val 29177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rgbClr val="0000FF"/>
                </a:solidFill>
                <a:latin typeface="Arial" pitchFamily="34" charset="0"/>
              </a:rPr>
              <a:t>ФЕДЕРАЛЬНЫЙ ЗАКОН  ОТ 19 ИЮЛЯ 1998 ГОДА N 113-ФЗ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  <a:latin typeface="Arial" pitchFamily="34" charset="0"/>
              </a:rPr>
              <a:t>«</a:t>
            </a:r>
            <a:r>
              <a:rPr lang="ru-RU" b="1" dirty="0">
                <a:solidFill>
                  <a:srgbClr val="0000FF"/>
                </a:solidFill>
                <a:latin typeface="Arial" pitchFamily="34" charset="0"/>
              </a:rPr>
              <a:t>О ГИДРОМЕТЕОРОЛОГИЧЕСКОЙ СЛУЖБЕ»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99592" y="1973195"/>
            <a:ext cx="7416000" cy="1353142"/>
          </a:xfrm>
          <a:prstGeom prst="round2DiagRect">
            <a:avLst>
              <a:gd name="adj1" fmla="val 0"/>
              <a:gd name="adj2" fmla="val 29177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</a:rPr>
              <a:t>РД 52.88.699 – 2008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</a:rPr>
              <a:t>ПОЛОЖЕНИЕ О ПОРЯДКЕ ДЕЙСТВИЙ УЧРЕЖДЕНИЙ И ОРГАНИЗАЦИЙ ПРИ УГРОЗЕ ВОЗНИКНОВЕНИЯ И ВОЗНИКНОВЕНИИ ОПАСНЫХ ПРИРОДНЫХ  ЯВЛЕНИЙ</a:t>
            </a: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899592" y="3558117"/>
            <a:ext cx="7416000" cy="1056914"/>
          </a:xfrm>
          <a:prstGeom prst="round2DiagRect">
            <a:avLst>
              <a:gd name="adj1" fmla="val 0"/>
              <a:gd name="adj2" fmla="val 29177"/>
            </a:avLst>
          </a:prstGeom>
          <a:gradFill>
            <a:gsLst>
              <a:gs pos="0">
                <a:srgbClr val="CBD9F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1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44000" tIns="72000" rIns="36000" bIns="36000" anchor="ctr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</a:rPr>
              <a:t>РД 52.04.563 – 2013 </a:t>
            </a:r>
          </a:p>
          <a:p>
            <a:pPr>
              <a:defRPr/>
            </a:pPr>
            <a:r>
              <a:rPr lang="ru-RU" sz="1600" dirty="0">
                <a:solidFill>
                  <a:schemeClr val="tx1"/>
                </a:solidFill>
                <a:latin typeface="Arial" pitchFamily="34" charset="0"/>
              </a:rPr>
              <a:t>ИНСТРУКЦИЯ ПО ПОДГОТОВКЕ И ПЕРЕДАЧЕ ШТОРМОВЫХ СООБЩЕНИЙ НАБЛЮДАТЕЛЬНЫМИ ПОДРАЗДЕЛЕНИЯМИ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60350"/>
            <a:ext cx="9144000" cy="392113"/>
          </a:xfrm>
          <a:prstGeom prst="rect">
            <a:avLst/>
          </a:prstGeom>
          <a:gradFill rotWithShape="1">
            <a:gsLst>
              <a:gs pos="0">
                <a:srgbClr val="003366"/>
              </a:gs>
              <a:gs pos="100000">
                <a:srgbClr val="5D95C3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lIns="180000" tIns="72000" rIns="180000" bIns="72000" anchor="ctr"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НОРМАТИВНАЯ БАЗА РОСГИДРОМЕТА</a:t>
            </a:r>
            <a:endParaRPr lang="ru-RU" alt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AE2C3A-7FFE-4D56-89A4-2A1E7B54E4B9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7838</TotalTime>
  <Words>1562</Words>
  <Application>Microsoft Office PowerPoint</Application>
  <PresentationFormat>Экран (4:3)</PresentationFormat>
  <Paragraphs>326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DTVA</dc:creator>
  <cp:lastModifiedBy>dtva</cp:lastModifiedBy>
  <cp:revision>602</cp:revision>
  <cp:lastPrinted>2015-05-07T09:01:36Z</cp:lastPrinted>
  <dcterms:created xsi:type="dcterms:W3CDTF">2015-02-01T20:34:15Z</dcterms:created>
  <dcterms:modified xsi:type="dcterms:W3CDTF">2016-06-07T04:14:52Z</dcterms:modified>
</cp:coreProperties>
</file>